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9" r:id="rId12"/>
    <p:sldId id="271" r:id="rId13"/>
    <p:sldId id="272" r:id="rId14"/>
    <p:sldId id="273" r:id="rId15"/>
    <p:sldId id="274" r:id="rId16"/>
    <p:sldId id="275" r:id="rId17"/>
    <p:sldId id="276" r:id="rId18"/>
    <p:sldId id="277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008000"/>
    <a:srgbClr val="CCCC00"/>
    <a:srgbClr val="FF0066"/>
    <a:srgbClr val="33CC33"/>
    <a:srgbClr val="FFCC00"/>
    <a:srgbClr val="FFFF00"/>
    <a:srgbClr val="CC0099"/>
    <a:srgbClr val="CC33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A5C980-1BB3-41D8-85BB-80F84FB5EF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CF798C-15E0-40D0-9A43-15D89F93468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53BF-40CF-4030-A804-51F4A828B89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CD3B5-2F7F-43F9-AF21-1907FBA7D5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34CE53-0BB5-4B5F-ACAA-EE409446D6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9E8655-106E-45DE-B79B-C9B9CEFB27A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15A33B-4601-4EFB-9A93-DDBF372052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517BC4-DB9C-4F99-A257-A8ECE4297E0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6FAF1A-1D33-4911-AB2C-AEBED66921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DA0A56-C5CA-4E7A-B722-26D9867639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0FB19D-C697-4EB2-AC0D-94FCB3DCA4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1AE24C0-B113-4168-9DBF-042A1EB420B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gif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3810000" y="990600"/>
            <a:ext cx="2666999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336699"/>
                    </a:gs>
                    <a:gs pos="100000">
                      <a:srgbClr val="CC33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FFCC00">
                      <a:alpha val="80000"/>
                    </a:srgbClr>
                  </a:outerShdw>
                </a:effectLst>
                <a:latin typeface="Monotype Corsiva"/>
              </a:rPr>
              <a:t>Тема</a:t>
            </a:r>
            <a:endParaRPr lang="ru-RU" sz="2800" b="1" i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336699"/>
                  </a:gs>
                  <a:gs pos="100000">
                    <a:srgbClr val="CC3300"/>
                  </a:gs>
                </a:gsLst>
                <a:lin ang="2700000" scaled="1"/>
              </a:gradFill>
              <a:effectLst>
                <a:outerShdw dist="45791" dir="2021404" algn="ctr" rotWithShape="0">
                  <a:srgbClr val="FFCC00">
                    <a:alpha val="80000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590800" y="2209800"/>
            <a:ext cx="5334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Взаимодействие</a:t>
            </a:r>
            <a:r>
              <a:rPr kumimoji="0" lang="ru-RU" sz="44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семьи и школы в решении проблем подростков</a:t>
            </a:r>
            <a:endParaRPr kumimoji="0" lang="ru-RU" sz="44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3352800" y="762000"/>
            <a:ext cx="36576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336699"/>
                    </a:gs>
                    <a:gs pos="100000">
                      <a:srgbClr val="CC33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FFCC00">
                      <a:alpha val="80000"/>
                    </a:srgbClr>
                  </a:outerShdw>
                </a:effectLst>
                <a:latin typeface="Monotype Corsiva"/>
              </a:rPr>
              <a:t>Выводы</a:t>
            </a:r>
            <a:endParaRPr lang="ru-RU" sz="2800" b="1" i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336699"/>
                  </a:gs>
                  <a:gs pos="100000">
                    <a:srgbClr val="CC3300"/>
                  </a:gs>
                </a:gsLst>
                <a:lin ang="2700000" scaled="1"/>
              </a:gradFill>
              <a:effectLst>
                <a:outerShdw dist="45791" dir="2021404" algn="ctr" rotWithShape="0">
                  <a:srgbClr val="FFCC00">
                    <a:alpha val="80000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828800" y="1600200"/>
            <a:ext cx="6248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Все люди разные</a:t>
            </a: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ru-RU" sz="3600" b="1" kern="0" dirty="0" smtClean="0">
                <a:solidFill>
                  <a:srgbClr val="C00000"/>
                </a:solidFill>
                <a:latin typeface="Monotype Corsiva" pitchFamily="66" charset="0"/>
              </a:rPr>
              <a:t>Они отличаются как внутренне, так и внешне</a:t>
            </a: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Наши</a:t>
            </a:r>
            <a:r>
              <a:rPr kumimoji="0" lang="ru-RU" sz="36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дети тоже разные, но желательно, чтобы при их непохожести друг на друга они соблюдали единые для всех правила</a:t>
            </a:r>
            <a:endParaRPr kumimoji="0" lang="ru-RU" sz="36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2362200" y="838200"/>
            <a:ext cx="5257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336699"/>
                    </a:gs>
                    <a:gs pos="100000">
                      <a:srgbClr val="CC33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FFCC00">
                      <a:alpha val="80000"/>
                    </a:srgbClr>
                  </a:outerShdw>
                </a:effectLst>
                <a:latin typeface="Monotype Corsiva"/>
              </a:rPr>
              <a:t>4. Задания группам </a:t>
            </a:r>
            <a:endParaRPr lang="ru-RU" sz="2800" b="1" i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336699"/>
                  </a:gs>
                  <a:gs pos="100000">
                    <a:srgbClr val="CC3300"/>
                  </a:gs>
                </a:gsLst>
                <a:lin ang="2700000" scaled="1"/>
              </a:gradFill>
              <a:effectLst>
                <a:outerShdw dist="45791" dir="2021404" algn="ctr" rotWithShape="0">
                  <a:srgbClr val="FFCC00">
                    <a:alpha val="80000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905000" y="1905000"/>
            <a:ext cx="6248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49263" marR="0" lvl="0" indent="-449263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а) «Что мне нравится в моем ребенке </a:t>
            </a: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…»</a:t>
            </a:r>
          </a:p>
          <a:p>
            <a:pPr marL="449263" marR="0" lvl="0" indent="-449263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ru-RU" sz="4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  <a:p>
            <a:pPr marL="449263" marR="0" lvl="0" indent="-449263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б) «Что меня огорчает в моем ребенке  …»</a:t>
            </a:r>
          </a:p>
          <a:p>
            <a:pPr marL="449263" marR="0" lvl="0" indent="-449263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ru-RU" sz="4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2362200" y="838200"/>
            <a:ext cx="5257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336699"/>
                    </a:gs>
                    <a:gs pos="100000">
                      <a:srgbClr val="CC33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FFCC00">
                      <a:alpha val="80000"/>
                    </a:srgbClr>
                  </a:outerShdw>
                </a:effectLst>
                <a:latin typeface="Monotype Corsiva"/>
              </a:rPr>
              <a:t>5. Ролевая игра</a:t>
            </a:r>
            <a:endParaRPr lang="ru-RU" sz="2800" b="1" i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336699"/>
                  </a:gs>
                  <a:gs pos="100000">
                    <a:srgbClr val="CC3300"/>
                  </a:gs>
                </a:gsLst>
                <a:lin ang="2700000" scaled="1"/>
              </a:gradFill>
              <a:effectLst>
                <a:outerShdw dist="45791" dir="2021404" algn="ctr" rotWithShape="0">
                  <a:srgbClr val="FFCC00">
                    <a:alpha val="80000"/>
                  </a:srgbClr>
                </a:outerShdw>
              </a:effectLst>
              <a:latin typeface="Monotype Corsiva"/>
            </a:endParaRPr>
          </a:p>
        </p:txBody>
      </p:sp>
      <p:pic>
        <p:nvPicPr>
          <p:cNvPr id="7170" name="Picture 2" descr="C:\Documents and Settings\user\Мои документы\Мои рисунки\Школа\школ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4642590"/>
            <a:ext cx="2444750" cy="18344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Рисунок 5" descr="12708047251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5363" y="2819400"/>
            <a:ext cx="1671637" cy="1881095"/>
          </a:xfrm>
          <a:prstGeom prst="rect">
            <a:avLst/>
          </a:prstGeom>
        </p:spPr>
      </p:pic>
      <p:pic>
        <p:nvPicPr>
          <p:cNvPr id="7172" name="Picture 4" descr="http://pics.livejournal.com/kolontaevskaya/pic/0002g0te/s640x48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4F3F8"/>
              </a:clrFrom>
              <a:clrTo>
                <a:srgbClr val="F4F3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2183130"/>
            <a:ext cx="2438400" cy="1550670"/>
          </a:xfrm>
          <a:prstGeom prst="rect">
            <a:avLst/>
          </a:prstGeom>
          <a:noFill/>
        </p:spPr>
      </p:pic>
      <p:pic>
        <p:nvPicPr>
          <p:cNvPr id="7174" name="Picture 6" descr="http://sadik.sokik.ru/files/sadik/2012/uchilka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3124200"/>
            <a:ext cx="1638300" cy="164270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 rot="19876292">
            <a:off x="-306311" y="2528293"/>
            <a:ext cx="363003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Учащиеся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23167" y="1981200"/>
            <a:ext cx="363003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Родители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045731">
            <a:off x="5979650" y="2660961"/>
            <a:ext cx="363003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Учителя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2" name="Стрелка вниз 11"/>
          <p:cNvSpPr/>
          <p:nvPr/>
        </p:nvSpPr>
        <p:spPr>
          <a:xfrm rot="3248691">
            <a:off x="6037696" y="4238130"/>
            <a:ext cx="483830" cy="855551"/>
          </a:xfrm>
          <a:prstGeom prst="downArrow">
            <a:avLst>
              <a:gd name="adj1" fmla="val 36142"/>
              <a:gd name="adj2" fmla="val 50000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7769968">
            <a:off x="2992527" y="4231164"/>
            <a:ext cx="381000" cy="870325"/>
          </a:xfrm>
          <a:prstGeom prst="down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4572000" y="3810000"/>
            <a:ext cx="381000" cy="765433"/>
          </a:xfrm>
          <a:prstGeom prst="down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733800" y="5638800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Школа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2362200" y="838200"/>
            <a:ext cx="5257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336699"/>
                    </a:gs>
                    <a:gs pos="100000">
                      <a:srgbClr val="CC33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FFCC00">
                      <a:alpha val="80000"/>
                    </a:srgbClr>
                  </a:outerShdw>
                </a:effectLst>
                <a:latin typeface="Monotype Corsiva"/>
              </a:rPr>
              <a:t>Группа «Родители»</a:t>
            </a:r>
            <a:endParaRPr lang="ru-RU" sz="2800" b="1" i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336699"/>
                  </a:gs>
                  <a:gs pos="100000">
                    <a:srgbClr val="CC3300"/>
                  </a:gs>
                </a:gsLst>
                <a:lin ang="2700000" scaled="1"/>
              </a:gradFill>
              <a:effectLst>
                <a:outerShdw dist="45791" dir="2021404" algn="ctr" rotWithShape="0">
                  <a:srgbClr val="FFCC00">
                    <a:alpha val="80000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828800" y="1752600"/>
            <a:ext cx="6248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ru-RU" sz="2800" b="1" kern="0" dirty="0" smtClean="0">
                <a:solidFill>
                  <a:srgbClr val="C00000"/>
                </a:solidFill>
                <a:latin typeface="Monotype Corsiva" pitchFamily="66" charset="0"/>
              </a:rPr>
              <a:t>Ваша задача в соответствии с позицией родителей внести предложения об улучшении дисциплины в классе. Что вы, как родители, можете сделать для решения этой злободневной проблемы? </a:t>
            </a:r>
          </a:p>
          <a:p>
            <a:pPr algn="just"/>
            <a:r>
              <a:rPr lang="ru-RU" sz="2800" b="1" kern="0" dirty="0" smtClean="0">
                <a:solidFill>
                  <a:srgbClr val="C00000"/>
                </a:solidFill>
                <a:latin typeface="Monotype Corsiva" pitchFamily="66" charset="0"/>
              </a:rPr>
              <a:t>В </a:t>
            </a:r>
            <a:r>
              <a:rPr lang="ru-RU" sz="2800" b="1" kern="0" smtClean="0">
                <a:solidFill>
                  <a:srgbClr val="C00000"/>
                </a:solidFill>
                <a:latin typeface="Monotype Corsiva" pitchFamily="66" charset="0"/>
              </a:rPr>
              <a:t>течение 5 </a:t>
            </a:r>
            <a:r>
              <a:rPr lang="ru-RU" sz="2800" b="1" kern="0" dirty="0" smtClean="0">
                <a:solidFill>
                  <a:srgbClr val="C00000"/>
                </a:solidFill>
                <a:latin typeface="Monotype Corsiva" pitchFamily="66" charset="0"/>
              </a:rPr>
              <a:t>минут запишите, пожалуйста, все идеи, которые придут вам в голову, даже самые фантастические.</a:t>
            </a:r>
          </a:p>
        </p:txBody>
      </p:sp>
      <p:pic>
        <p:nvPicPr>
          <p:cNvPr id="5" name="Picture 4" descr="http://pics.livejournal.com/kolontaevskaya/pic/0002g0te/s640x48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4F3F8"/>
              </a:clrFrom>
              <a:clrTo>
                <a:srgbClr val="F4F3F8">
                  <a:alpha val="0"/>
                </a:srgbClr>
              </a:clrTo>
            </a:clrChange>
          </a:blip>
          <a:srcRect l="12500" r="9375"/>
          <a:stretch>
            <a:fillRect/>
          </a:stretch>
        </p:blipFill>
        <p:spPr bwMode="auto">
          <a:xfrm>
            <a:off x="7010400" y="5231130"/>
            <a:ext cx="1905000" cy="15506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2362200" y="838200"/>
            <a:ext cx="5257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336699"/>
                    </a:gs>
                    <a:gs pos="100000">
                      <a:srgbClr val="CC33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FFCC00">
                      <a:alpha val="80000"/>
                    </a:srgbClr>
                  </a:outerShdw>
                </a:effectLst>
                <a:latin typeface="Monotype Corsiva"/>
              </a:rPr>
              <a:t>Группа «Ученики»</a:t>
            </a:r>
            <a:endParaRPr lang="ru-RU" sz="2800" b="1" i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336699"/>
                  </a:gs>
                  <a:gs pos="100000">
                    <a:srgbClr val="CC3300"/>
                  </a:gs>
                </a:gsLst>
                <a:lin ang="2700000" scaled="1"/>
              </a:gradFill>
              <a:effectLst>
                <a:outerShdw dist="45791" dir="2021404" algn="ctr" rotWithShape="0">
                  <a:srgbClr val="FFCC00">
                    <a:alpha val="80000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905000" y="1828800"/>
            <a:ext cx="6248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ru-RU" sz="2800" b="1" kern="0" dirty="0" smtClean="0">
                <a:solidFill>
                  <a:srgbClr val="C00000"/>
                </a:solidFill>
                <a:latin typeface="Monotype Corsiva" pitchFamily="66" charset="0"/>
              </a:rPr>
              <a:t>Цель вашей совместной работы – предложить с позиции детей то, что поможет улучшить дисциплину в классе, что для решения этой проблемы должны сделать сами учащиеся.</a:t>
            </a:r>
          </a:p>
          <a:p>
            <a:pPr algn="just"/>
            <a:r>
              <a:rPr lang="ru-RU" sz="2800" b="1" kern="0" dirty="0" smtClean="0">
                <a:solidFill>
                  <a:srgbClr val="C00000"/>
                </a:solidFill>
                <a:latin typeface="Monotype Corsiva" pitchFamily="66" charset="0"/>
              </a:rPr>
              <a:t>В течение 5 минут запишите, пожалуйста, все идеи, которые придут вам в голову, даже нереальные на первый взгляд.</a:t>
            </a:r>
          </a:p>
        </p:txBody>
      </p:sp>
      <p:pic>
        <p:nvPicPr>
          <p:cNvPr id="5" name="Рисунок 4" descr="12708047251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4900705"/>
            <a:ext cx="1671637" cy="1881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2362200" y="838200"/>
            <a:ext cx="5257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336699"/>
                    </a:gs>
                    <a:gs pos="100000">
                      <a:srgbClr val="CC33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FFCC00">
                      <a:alpha val="80000"/>
                    </a:srgbClr>
                  </a:outerShdw>
                </a:effectLst>
                <a:latin typeface="Monotype Corsiva"/>
              </a:rPr>
              <a:t>Группа «Учителя»</a:t>
            </a:r>
            <a:endParaRPr lang="ru-RU" sz="2800" b="1" i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336699"/>
                  </a:gs>
                  <a:gs pos="100000">
                    <a:srgbClr val="CC3300"/>
                  </a:gs>
                </a:gsLst>
                <a:lin ang="2700000" scaled="1"/>
              </a:gradFill>
              <a:effectLst>
                <a:outerShdw dist="45791" dir="2021404" algn="ctr" rotWithShape="0">
                  <a:srgbClr val="FFCC00">
                    <a:alpha val="80000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905000" y="1905000"/>
            <a:ext cx="6248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/>
            <a:r>
              <a:rPr lang="ru-RU" sz="2800" b="1" kern="0" dirty="0" smtClean="0">
                <a:solidFill>
                  <a:srgbClr val="C00000"/>
                </a:solidFill>
                <a:latin typeface="Monotype Corsiva" pitchFamily="66" charset="0"/>
              </a:rPr>
              <a:t>Вам необходимо в соответствии с полученной ролью назвать способы улучшения дисциплины учащихся на уроках и переменах.</a:t>
            </a:r>
          </a:p>
          <a:p>
            <a:pPr algn="just"/>
            <a:r>
              <a:rPr lang="ru-RU" sz="2800" b="1" kern="0" dirty="0" smtClean="0">
                <a:solidFill>
                  <a:srgbClr val="C00000"/>
                </a:solidFill>
                <a:latin typeface="Monotype Corsiva" pitchFamily="66" charset="0"/>
              </a:rPr>
              <a:t>Что вы, как учителя, можете сделать для решения этой проблемы. Запишите в течение 5 минут все идеи.</a:t>
            </a:r>
          </a:p>
        </p:txBody>
      </p:sp>
      <p:pic>
        <p:nvPicPr>
          <p:cNvPr id="5" name="Picture 6" descr="http://sadik.sokik.ru/files/sadik/2012/uchilk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4953000"/>
            <a:ext cx="1638300" cy="1642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2362200" y="685800"/>
            <a:ext cx="5257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336699"/>
                    </a:gs>
                    <a:gs pos="100000">
                      <a:srgbClr val="CC33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FFCC00">
                      <a:alpha val="80000"/>
                    </a:srgbClr>
                  </a:outerShdw>
                </a:effectLst>
                <a:latin typeface="Monotype Corsiva"/>
              </a:rPr>
              <a:t>Памятка для родителей</a:t>
            </a:r>
            <a:endParaRPr lang="ru-RU" sz="2800" b="1" i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336699"/>
                  </a:gs>
                  <a:gs pos="100000">
                    <a:srgbClr val="CC3300"/>
                  </a:gs>
                </a:gsLst>
                <a:lin ang="2700000" scaled="1"/>
              </a:gradFill>
              <a:effectLst>
                <a:outerShdw dist="45791" dir="2021404" algn="ctr" rotWithShape="0">
                  <a:srgbClr val="FFCC00">
                    <a:alpha val="80000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752600" y="1447800"/>
            <a:ext cx="6477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14350" lvl="0" indent="-514350" algn="just">
              <a:spcBef>
                <a:spcPct val="20000"/>
              </a:spcBef>
              <a:buFontTx/>
              <a:buAutoNum type="arabicPeriod"/>
            </a:pPr>
            <a:r>
              <a:rPr lang="ru-RU" sz="2800" b="1" kern="0" dirty="0">
                <a:solidFill>
                  <a:srgbClr val="C00000"/>
                </a:solidFill>
                <a:latin typeface="Monotype Corsiva" pitchFamily="66" charset="0"/>
              </a:rPr>
              <a:t>Подростку хочется вырваться из-под опеки взрослых</a:t>
            </a:r>
            <a:r>
              <a:rPr lang="ru-RU" sz="2800" b="1" kern="0" dirty="0" smtClean="0">
                <a:solidFill>
                  <a:srgbClr val="C00000"/>
                </a:solidFill>
                <a:latin typeface="Monotype Corsiva" pitchFamily="66" charset="0"/>
              </a:rPr>
              <a:t>,</a:t>
            </a:r>
          </a:p>
          <a:p>
            <a:pPr marL="514350" lvl="0" indent="-514350" algn="just">
              <a:spcBef>
                <a:spcPct val="20000"/>
              </a:spcBef>
              <a:buFontTx/>
              <a:buAutoNum type="arabicPeriod"/>
            </a:pPr>
            <a:r>
              <a:rPr lang="ru-RU" sz="2800" b="1" kern="0" dirty="0">
                <a:solidFill>
                  <a:srgbClr val="C00000"/>
                </a:solidFill>
                <a:latin typeface="Monotype Corsiva" pitchFamily="66" charset="0"/>
              </a:rPr>
              <a:t>Стремится иметь свое лицо, выделиться из «толпы</a:t>
            </a:r>
            <a:r>
              <a:rPr lang="ru-RU" sz="2800" b="1" kern="0" dirty="0" smtClean="0">
                <a:solidFill>
                  <a:srgbClr val="C00000"/>
                </a:solidFill>
                <a:latin typeface="Monotype Corsiva" pitchFamily="66" charset="0"/>
              </a:rPr>
              <a:t>»</a:t>
            </a:r>
          </a:p>
          <a:p>
            <a:pPr marL="514350" lvl="0" indent="-514350" algn="just">
              <a:spcBef>
                <a:spcPct val="20000"/>
              </a:spcBef>
              <a:buFontTx/>
              <a:buAutoNum type="arabicPeriod"/>
            </a:pPr>
            <a:r>
              <a:rPr lang="ru-RU" sz="2800" b="1" kern="0" dirty="0">
                <a:solidFill>
                  <a:srgbClr val="C00000"/>
                </a:solidFill>
                <a:latin typeface="Monotype Corsiva" pitchFamily="66" charset="0"/>
              </a:rPr>
              <a:t>Подросток интересуется очень многим и в то же время </a:t>
            </a:r>
            <a:r>
              <a:rPr lang="ru-RU" sz="2800" b="1" kern="0" dirty="0" smtClean="0">
                <a:solidFill>
                  <a:srgbClr val="C00000"/>
                </a:solidFill>
                <a:latin typeface="Monotype Corsiva" pitchFamily="66" charset="0"/>
              </a:rPr>
              <a:t>ничем</a:t>
            </a:r>
          </a:p>
          <a:p>
            <a:pPr marL="514350" lvl="0" indent="-514350" algn="just">
              <a:spcBef>
                <a:spcPct val="20000"/>
              </a:spcBef>
              <a:buFontTx/>
              <a:buAutoNum type="arabicPeriod"/>
            </a:pPr>
            <a:r>
              <a:rPr lang="ru-RU" sz="2800" b="1" kern="0" dirty="0">
                <a:solidFill>
                  <a:srgbClr val="C00000"/>
                </a:solidFill>
                <a:latin typeface="Monotype Corsiva" pitchFamily="66" charset="0"/>
              </a:rPr>
              <a:t>Он хочет всего и сразу, а если позже, то тогда зачем все </a:t>
            </a:r>
            <a:r>
              <a:rPr lang="ru-RU" sz="2800" b="1" kern="0" dirty="0" smtClean="0">
                <a:solidFill>
                  <a:srgbClr val="C00000"/>
                </a:solidFill>
                <a:latin typeface="Monotype Corsiva" pitchFamily="66" charset="0"/>
              </a:rPr>
              <a:t>это</a:t>
            </a:r>
          </a:p>
          <a:p>
            <a:pPr marL="514350" lvl="0" indent="-514350" algn="just">
              <a:spcBef>
                <a:spcPct val="20000"/>
              </a:spcBef>
              <a:buFontTx/>
              <a:buAutoNum type="arabicPeriod"/>
            </a:pPr>
            <a:r>
              <a:rPr lang="ru-RU" sz="2800" b="1" kern="0" dirty="0">
                <a:solidFill>
                  <a:srgbClr val="C00000"/>
                </a:solidFill>
                <a:latin typeface="Monotype Corsiva" pitchFamily="66" charset="0"/>
              </a:rPr>
              <a:t>Подросток при всей своей самоуверенности очень неуверен в себе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dic.academic.ru/pictures/wiki/files/77/Marguerite_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2" y="1"/>
            <a:ext cx="3196988" cy="3200400"/>
          </a:xfrm>
          <a:prstGeom prst="rect">
            <a:avLst/>
          </a:prstGeom>
          <a:noFill/>
        </p:spPr>
      </p:pic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2362200" y="838200"/>
            <a:ext cx="52578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336699"/>
                    </a:gs>
                    <a:gs pos="100000">
                      <a:srgbClr val="CC33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FFCC00">
                      <a:alpha val="80000"/>
                    </a:srgbClr>
                  </a:outerShdw>
                </a:effectLst>
                <a:latin typeface="Monotype Corsiva"/>
              </a:rPr>
              <a:t>Творческое задание</a:t>
            </a:r>
          </a:p>
          <a:p>
            <a:pPr algn="ctr"/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336699"/>
                    </a:gs>
                    <a:gs pos="100000">
                      <a:srgbClr val="CC33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FFCC00">
                      <a:alpha val="80000"/>
                    </a:srgbClr>
                  </a:outerShdw>
                </a:effectLst>
                <a:latin typeface="Monotype Corsiva"/>
              </a:rPr>
              <a:t>«Собери цветок»</a:t>
            </a:r>
            <a:endParaRPr lang="ru-RU" sz="2800" b="1" i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336699"/>
                  </a:gs>
                  <a:gs pos="100000">
                    <a:srgbClr val="CC3300"/>
                  </a:gs>
                </a:gsLst>
                <a:lin ang="2700000" scaled="1"/>
              </a:gradFill>
              <a:effectLst>
                <a:outerShdw dist="45791" dir="2021404" algn="ctr" rotWithShape="0">
                  <a:srgbClr val="FFCC00">
                    <a:alpha val="80000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828800" y="2438400"/>
            <a:ext cx="6477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just">
              <a:buFont typeface="Wingdings" pitchFamily="2" charset="2"/>
              <a:buChar char="ü"/>
            </a:pPr>
            <a:r>
              <a:rPr lang="ru-RU" sz="3200" b="1" kern="0" dirty="0" err="1" smtClean="0">
                <a:solidFill>
                  <a:srgbClr val="FF0066"/>
                </a:solidFill>
                <a:latin typeface="Monotype Corsiva" pitchFamily="66" charset="0"/>
              </a:rPr>
              <a:t>Розовый</a:t>
            </a:r>
            <a:r>
              <a:rPr lang="ru-RU" sz="3200" b="1" kern="0" dirty="0" smtClean="0">
                <a:solidFill>
                  <a:srgbClr val="FF0066"/>
                </a:solidFill>
                <a:latin typeface="Monotype Corsiva" pitchFamily="66" charset="0"/>
              </a:rPr>
              <a:t> </a:t>
            </a:r>
            <a:r>
              <a:rPr lang="ru-RU" sz="3200" b="1" kern="0" dirty="0">
                <a:solidFill>
                  <a:srgbClr val="FF0066"/>
                </a:solidFill>
                <a:latin typeface="Monotype Corsiva" pitchFamily="66" charset="0"/>
              </a:rPr>
              <a:t>– понравилось, такая форма работы полезна и </a:t>
            </a:r>
            <a:r>
              <a:rPr lang="ru-RU" sz="3200" b="1" kern="0" dirty="0" smtClean="0">
                <a:solidFill>
                  <a:srgbClr val="FF0066"/>
                </a:solidFill>
                <a:latin typeface="Monotype Corsiva" pitchFamily="66" charset="0"/>
              </a:rPr>
              <a:t>продуктивна</a:t>
            </a:r>
            <a:endParaRPr lang="ru-RU" sz="3200" b="1" kern="0" dirty="0">
              <a:solidFill>
                <a:srgbClr val="FF0066"/>
              </a:solidFill>
              <a:latin typeface="Monotype Corsiva" pitchFamily="66" charset="0"/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ru-RU" sz="3200" b="1" kern="0" dirty="0">
                <a:solidFill>
                  <a:srgbClr val="CC9900"/>
                </a:solidFill>
                <a:latin typeface="Monotype Corsiva" pitchFamily="66" charset="0"/>
              </a:rPr>
              <a:t>Желтый – в основном было интересно, но испытывал какой-то </a:t>
            </a:r>
            <a:r>
              <a:rPr lang="ru-RU" sz="3200" b="1" kern="0" dirty="0" smtClean="0">
                <a:solidFill>
                  <a:srgbClr val="CC9900"/>
                </a:solidFill>
                <a:latin typeface="Monotype Corsiva" pitchFamily="66" charset="0"/>
              </a:rPr>
              <a:t>дискомфорт</a:t>
            </a:r>
            <a:endParaRPr lang="ru-RU" sz="3200" b="1" kern="0" dirty="0">
              <a:solidFill>
                <a:srgbClr val="CC9900"/>
              </a:solidFill>
              <a:latin typeface="Monotype Corsiva" pitchFamily="66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3200" b="1" kern="0" dirty="0">
                <a:solidFill>
                  <a:srgbClr val="008000"/>
                </a:solidFill>
                <a:latin typeface="Monotype Corsiva" pitchFamily="66" charset="0"/>
              </a:rPr>
              <a:t>Зеленый – пустая трата времени, чувствовал себя некомфортно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2590800" y="2133600"/>
            <a:ext cx="5257800" cy="2057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336699"/>
                    </a:gs>
                    <a:gs pos="100000">
                      <a:srgbClr val="CC33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FFCC00">
                      <a:alpha val="80000"/>
                    </a:srgbClr>
                  </a:outerShdw>
                </a:effectLst>
                <a:latin typeface="Monotype Corsiva"/>
              </a:rPr>
              <a:t>Спасибо</a:t>
            </a:r>
          </a:p>
          <a:p>
            <a:pPr algn="ctr"/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336699"/>
                    </a:gs>
                    <a:gs pos="100000">
                      <a:srgbClr val="CC33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FFCC00">
                      <a:alpha val="80000"/>
                    </a:srgbClr>
                  </a:outerShdw>
                </a:effectLst>
                <a:latin typeface="Monotype Corsiva"/>
              </a:rPr>
              <a:t>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3733800" y="990600"/>
            <a:ext cx="2590799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336699"/>
                    </a:gs>
                    <a:gs pos="100000">
                      <a:srgbClr val="CC33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FFCC00">
                      <a:alpha val="80000"/>
                    </a:srgbClr>
                  </a:outerShdw>
                </a:effectLst>
                <a:latin typeface="Monotype Corsiva"/>
              </a:rPr>
              <a:t>Цель</a:t>
            </a:r>
            <a:endParaRPr lang="ru-RU" sz="2800" b="1" i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336699"/>
                  </a:gs>
                  <a:gs pos="100000">
                    <a:srgbClr val="CC3300"/>
                  </a:gs>
                </a:gsLst>
                <a:lin ang="2700000" scaled="1"/>
              </a:gradFill>
              <a:effectLst>
                <a:outerShdw dist="45791" dir="2021404" algn="ctr" rotWithShape="0">
                  <a:srgbClr val="FFCC00">
                    <a:alpha val="80000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514600" y="2209800"/>
            <a:ext cx="5334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Повышение педагогического  мастерства</a:t>
            </a:r>
            <a:r>
              <a:rPr kumimoji="0" lang="ru-RU" sz="44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классных руководителей</a:t>
            </a:r>
            <a:endParaRPr kumimoji="0" lang="ru-RU" sz="44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3657600" y="914400"/>
            <a:ext cx="2590799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336699"/>
                    </a:gs>
                    <a:gs pos="100000">
                      <a:srgbClr val="CC33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FFCC00">
                      <a:alpha val="80000"/>
                    </a:srgbClr>
                  </a:outerShdw>
                </a:effectLst>
                <a:latin typeface="Monotype Corsiva"/>
              </a:rPr>
              <a:t>Задачи</a:t>
            </a:r>
            <a:endParaRPr lang="ru-RU" sz="2800" b="1" i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336699"/>
                  </a:gs>
                  <a:gs pos="100000">
                    <a:srgbClr val="CC3300"/>
                  </a:gs>
                </a:gsLst>
                <a:lin ang="2700000" scaled="1"/>
              </a:gradFill>
              <a:effectLst>
                <a:outerShdw dist="45791" dir="2021404" algn="ctr" rotWithShape="0">
                  <a:srgbClr val="FFCC00">
                    <a:alpha val="80000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514600" y="2133600"/>
            <a:ext cx="5334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14350" marR="0" lvl="0" indent="-5143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Изучение, апробация и анализ эффективных современных воспитательных технологий</a:t>
            </a:r>
          </a:p>
          <a:p>
            <a:pPr marL="514350" marR="0" lvl="0" indent="-5143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Знакомство</a:t>
            </a:r>
            <a:r>
              <a:rPr kumimoji="0" lang="ru-RU" sz="32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с новыми методами и формами  работы с родителями</a:t>
            </a: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3048000" y="838200"/>
            <a:ext cx="4571999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336699"/>
                    </a:gs>
                    <a:gs pos="100000">
                      <a:srgbClr val="CC33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FFCC00">
                      <a:alpha val="80000"/>
                    </a:srgbClr>
                  </a:outerShdw>
                </a:effectLst>
                <a:latin typeface="Monotype Corsiva"/>
              </a:rPr>
              <a:t>Родительское собрание</a:t>
            </a:r>
            <a:endParaRPr lang="ru-RU" sz="2800" b="1" i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336699"/>
                  </a:gs>
                  <a:gs pos="100000">
                    <a:srgbClr val="CC3300"/>
                  </a:gs>
                </a:gsLst>
                <a:lin ang="2700000" scaled="1"/>
              </a:gradFill>
              <a:effectLst>
                <a:outerShdw dist="45791" dir="2021404" algn="ctr" rotWithShape="0">
                  <a:srgbClr val="FFCC00">
                    <a:alpha val="80000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514600" y="1981200"/>
            <a:ext cx="5334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269875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2800" b="1" kern="0" dirty="0" smtClean="0">
                <a:solidFill>
                  <a:srgbClr val="C00000"/>
                </a:solidFill>
                <a:latin typeface="Monotype Corsiva" pitchFamily="66" charset="0"/>
              </a:rPr>
              <a:t>Родительское собрание – одна из основных форм работы педагога с юными и взрослыми членами классного сообщества. </a:t>
            </a:r>
          </a:p>
          <a:p>
            <a:pPr lvl="0" indent="269875" algn="just">
              <a:spcBef>
                <a:spcPct val="20000"/>
              </a:spcBef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От</a:t>
            </a: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умения интересно и полезно его организовать во многом зависит эффективность воспитательной деятельности в целом.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2743200" y="1066800"/>
            <a:ext cx="50292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336699"/>
                    </a:gs>
                    <a:gs pos="100000">
                      <a:srgbClr val="CC33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FFCC00">
                      <a:alpha val="80000"/>
                    </a:srgbClr>
                  </a:outerShdw>
                </a:effectLst>
                <a:latin typeface="Monotype Corsiva"/>
              </a:rPr>
              <a:t>Технологии проведения </a:t>
            </a:r>
          </a:p>
          <a:p>
            <a:pPr algn="ctr"/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336699"/>
                    </a:gs>
                    <a:gs pos="100000">
                      <a:srgbClr val="CC33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FFCC00">
                      <a:alpha val="80000"/>
                    </a:srgbClr>
                  </a:outerShdw>
                </a:effectLst>
                <a:latin typeface="Monotype Corsiva"/>
              </a:rPr>
              <a:t>родительских собраний</a:t>
            </a:r>
            <a:endParaRPr lang="ru-RU" sz="2800" b="1" i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336699"/>
                  </a:gs>
                  <a:gs pos="100000">
                    <a:srgbClr val="CC3300"/>
                  </a:gs>
                </a:gsLst>
                <a:lin ang="2700000" scaled="1"/>
              </a:gradFill>
              <a:effectLst>
                <a:outerShdw dist="45791" dir="2021404" algn="ctr" rotWithShape="0">
                  <a:srgbClr val="FFCC00">
                    <a:alpha val="80000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590800" y="4114800"/>
            <a:ext cx="5181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269875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4800" b="1" kern="0" dirty="0" smtClean="0">
                <a:solidFill>
                  <a:srgbClr val="C00000"/>
                </a:solidFill>
                <a:latin typeface="Monotype Corsiva" pitchFamily="66" charset="0"/>
              </a:rPr>
              <a:t>Ролевая </a:t>
            </a:r>
            <a:r>
              <a:rPr lang="ru-RU" sz="4800" b="1" kern="0" dirty="0" err="1" smtClean="0">
                <a:solidFill>
                  <a:srgbClr val="C00000"/>
                </a:solidFill>
                <a:latin typeface="Monotype Corsiva" pitchFamily="66" charset="0"/>
              </a:rPr>
              <a:t>поисково</a:t>
            </a:r>
            <a:r>
              <a:rPr lang="ru-RU" sz="4800" b="1" kern="0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4800" b="1" kern="0" dirty="0" err="1" smtClean="0">
                <a:solidFill>
                  <a:srgbClr val="C00000"/>
                </a:solidFill>
                <a:latin typeface="Monotype Corsiva" pitchFamily="66" charset="0"/>
              </a:rPr>
              <a:t>апробационная</a:t>
            </a:r>
            <a:r>
              <a:rPr lang="ru-RU" sz="4800" b="1" kern="0" dirty="0" smtClean="0">
                <a:solidFill>
                  <a:srgbClr val="C00000"/>
                </a:solidFill>
                <a:latin typeface="Monotype Corsiva" pitchFamily="66" charset="0"/>
              </a:rPr>
              <a:t> игра</a:t>
            </a:r>
            <a:endParaRPr kumimoji="0" lang="ru-RU" sz="48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4648200" y="2895600"/>
            <a:ext cx="990600" cy="1143000"/>
          </a:xfrm>
          <a:prstGeom prst="down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2743200" y="762000"/>
            <a:ext cx="52578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336699"/>
                    </a:gs>
                    <a:gs pos="100000">
                      <a:srgbClr val="CC33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FFCC00">
                      <a:alpha val="80000"/>
                    </a:srgbClr>
                  </a:outerShdw>
                </a:effectLst>
                <a:latin typeface="Monotype Corsiva"/>
              </a:rPr>
              <a:t>Модель </a:t>
            </a:r>
          </a:p>
          <a:p>
            <a:pPr algn="ctr"/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336699"/>
                    </a:gs>
                    <a:gs pos="100000">
                      <a:srgbClr val="CC33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FFCC00">
                      <a:alpha val="80000"/>
                    </a:srgbClr>
                  </a:outerShdw>
                </a:effectLst>
                <a:latin typeface="Monotype Corsiva"/>
              </a:rPr>
              <a:t>родительского собрания</a:t>
            </a:r>
            <a:endParaRPr lang="ru-RU" sz="2800" b="1" i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336699"/>
                  </a:gs>
                  <a:gs pos="100000">
                    <a:srgbClr val="CC3300"/>
                  </a:gs>
                </a:gsLst>
                <a:lin ang="2700000" scaled="1"/>
              </a:gradFill>
              <a:effectLst>
                <a:outerShdw dist="45791" dir="2021404" algn="ctr" rotWithShape="0">
                  <a:srgbClr val="FFCC00">
                    <a:alpha val="80000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667000" y="2895600"/>
            <a:ext cx="5181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269875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4000" b="1" kern="0" dirty="0" smtClean="0">
                <a:solidFill>
                  <a:srgbClr val="C00000"/>
                </a:solidFill>
                <a:latin typeface="Monotype Corsiva" pitchFamily="66" charset="0"/>
              </a:rPr>
              <a:t>Взаимодействие семьи и школы в решении проблем подростков</a:t>
            </a:r>
            <a:endParaRPr kumimoji="0" lang="ru-RU" sz="4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3733800" y="914400"/>
            <a:ext cx="24384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336699"/>
                    </a:gs>
                    <a:gs pos="100000">
                      <a:srgbClr val="CC33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FFCC00">
                      <a:alpha val="80000"/>
                    </a:srgbClr>
                  </a:outerShdw>
                </a:effectLst>
                <a:latin typeface="Monotype Corsiva"/>
              </a:rPr>
              <a:t>Цели</a:t>
            </a:r>
            <a:endParaRPr lang="ru-RU" sz="2800" b="1" i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336699"/>
                  </a:gs>
                  <a:gs pos="100000">
                    <a:srgbClr val="CC3300"/>
                  </a:gs>
                </a:gsLst>
                <a:lin ang="2700000" scaled="1"/>
              </a:gradFill>
              <a:effectLst>
                <a:outerShdw dist="45791" dir="2021404" algn="ctr" rotWithShape="0">
                  <a:srgbClr val="FFCC00">
                    <a:alpha val="80000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905000" y="1752600"/>
            <a:ext cx="6248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14350" lvl="0" indent="-514350" algn="just">
              <a:spcBef>
                <a:spcPct val="20000"/>
              </a:spcBef>
              <a:buFontTx/>
              <a:buAutoNum type="arabicPeriod"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Обратить вн</a:t>
            </a:r>
            <a:r>
              <a:rPr kumimoji="0" lang="ru-RU" sz="32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имание родителей на нарушения дисциплины детьми на уроках и переменах и негативные последствия такого поведения</a:t>
            </a: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  <a:p>
            <a:pPr marL="514350" marR="0" lvl="0" indent="-5143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Разработать совместно</a:t>
            </a:r>
            <a:r>
              <a:rPr kumimoji="0" lang="ru-RU" sz="32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с родителями стратегию и тактику взаимодействия в решении этой проблемы</a:t>
            </a: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2133600" y="914400"/>
            <a:ext cx="56388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336699"/>
                    </a:gs>
                    <a:gs pos="100000">
                      <a:srgbClr val="CC33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FFCC00">
                      <a:alpha val="80000"/>
                    </a:srgbClr>
                  </a:outerShdw>
                </a:effectLst>
                <a:latin typeface="Monotype Corsiva"/>
              </a:rPr>
              <a:t>1. Создание благоприятной</a:t>
            </a:r>
          </a:p>
          <a:p>
            <a:pPr algn="ctr"/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336699"/>
                    </a:gs>
                    <a:gs pos="100000">
                      <a:srgbClr val="CC33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FFCC00">
                      <a:alpha val="80000"/>
                    </a:srgbClr>
                  </a:outerShdw>
                </a:effectLst>
                <a:latin typeface="Monotype Corsiva"/>
              </a:rPr>
              <a:t>эмоционально-психологической атмосферы </a:t>
            </a:r>
            <a:endParaRPr lang="ru-RU" sz="2800" b="1" i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336699"/>
                  </a:gs>
                  <a:gs pos="100000">
                    <a:srgbClr val="CC3300"/>
                  </a:gs>
                </a:gsLst>
                <a:lin ang="2700000" scaled="1"/>
              </a:gradFill>
              <a:effectLst>
                <a:outerShdw dist="45791" dir="2021404" algn="ctr" rotWithShape="0">
                  <a:srgbClr val="FFCC00">
                    <a:alpha val="80000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962400" y="3048000"/>
            <a:ext cx="4572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Я хочу подарить Вам факел, потому что …</a:t>
            </a:r>
            <a:endParaRPr kumimoji="0" lang="ru-RU" sz="4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 descr="1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8800" y="2752725"/>
            <a:ext cx="1905000" cy="2581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2895600" y="990600"/>
            <a:ext cx="46482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i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336699"/>
                    </a:gs>
                    <a:gs pos="100000">
                      <a:srgbClr val="CC3300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FFCC00">
                      <a:alpha val="80000"/>
                    </a:srgbClr>
                  </a:outerShdw>
                </a:effectLst>
                <a:latin typeface="Monotype Corsiva"/>
              </a:rPr>
              <a:t>2. Орешек знаний</a:t>
            </a:r>
            <a:endParaRPr lang="ru-RU" sz="2800" b="1" i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336699"/>
                  </a:gs>
                  <a:gs pos="100000">
                    <a:srgbClr val="CC3300"/>
                  </a:gs>
                </a:gsLst>
                <a:lin ang="2700000" scaled="1"/>
              </a:gradFill>
              <a:effectLst>
                <a:outerShdw dist="45791" dir="2021404" algn="ctr" rotWithShape="0">
                  <a:srgbClr val="FFCC00">
                    <a:alpha val="80000"/>
                  </a:srgbClr>
                </a:outerShdw>
              </a:effectLst>
              <a:latin typeface="Monotype Corsiva"/>
            </a:endParaRPr>
          </a:p>
        </p:txBody>
      </p:sp>
      <p:pic>
        <p:nvPicPr>
          <p:cNvPr id="11268" name="Picture 4" descr="http://www.kaliteliresimler.com/data/media/5009/Antep_fstklar_HD_fotoraf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9F8F6"/>
              </a:clrFrom>
              <a:clrTo>
                <a:srgbClr val="F9F8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2343600"/>
            <a:ext cx="5760000" cy="36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</TotalTime>
  <Words>446</Words>
  <Application>Microsoft Office PowerPoint</Application>
  <PresentationFormat>Экран (4:3)</PresentationFormat>
  <Paragraphs>58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teacher4</dc:creator>
  <cp:lastModifiedBy>я</cp:lastModifiedBy>
  <cp:revision>24</cp:revision>
  <cp:lastPrinted>1601-01-01T00:00:00Z</cp:lastPrinted>
  <dcterms:created xsi:type="dcterms:W3CDTF">1601-01-01T00:00:00Z</dcterms:created>
  <dcterms:modified xsi:type="dcterms:W3CDTF">2015-04-22T16:25:20Z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